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Now Bold" charset="1" panose="00000800000000000000"/>
      <p:regular r:id="rId42"/>
    </p:embeddedFont>
    <p:embeddedFont>
      <p:font typeface="Canva Sans Bold" charset="1" panose="020B0803030501040103"/>
      <p:regular r:id="rId43"/>
    </p:embeddedFont>
    <p:embeddedFont>
      <p:font typeface="DM Sans" charset="1" panose="00000000000000000000"/>
      <p:regular r:id="rId44"/>
    </p:embeddedFont>
    <p:embeddedFont>
      <p:font typeface="Canva Sans" charset="1" panose="020B0503030501040103"/>
      <p:regular r:id="rId45"/>
    </p:embeddedFont>
    <p:embeddedFont>
      <p:font typeface="Open Sauce" charset="1" panose="00000500000000000000"/>
      <p:regular r:id="rId46"/>
    </p:embeddedFont>
    <p:embeddedFont>
      <p:font typeface="Open Sauce Bold" charset="1" panose="000008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I9v_79Gc.mp4" Type="http://schemas.openxmlformats.org/officeDocument/2006/relationships/video"/><Relationship Id="rId4" Target="../media/VAGI9v_79Gc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Relationship Id="rId5" Target="https://en.wikipedia.org/wiki/Phase_(matter)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I9ti6r7w.mp4" Type="http://schemas.openxmlformats.org/officeDocument/2006/relationships/video"/><Relationship Id="rId4" Target="../media/VAGI9ti6r7w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I-Qm23_Q.mp4" Type="http://schemas.openxmlformats.org/officeDocument/2006/relationships/video"/><Relationship Id="rId4" Target="../media/VAGI-Qm23_Q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JC7APkUk.mp4" Type="http://schemas.openxmlformats.org/officeDocument/2006/relationships/video"/><Relationship Id="rId4" Target="../media/VAGJC7APkUk.mp4" Type="http://schemas.microsoft.com/office/2007/relationships/media"/><Relationship Id="rId5" Target="../media/image24.jpeg" Type="http://schemas.openxmlformats.org/officeDocument/2006/relationships/image"/><Relationship Id="rId6" Target="../media/VAGI-Qm23_Q.mp4" Type="http://schemas.openxmlformats.org/officeDocument/2006/relationships/video"/><Relationship Id="rId7" Target="../media/VAGI-Qm23_Q.mp4" Type="http://schemas.microsoft.com/office/2007/relationships/media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HExMt3sQ.mp4" Type="http://schemas.openxmlformats.org/officeDocument/2006/relationships/video"/><Relationship Id="rId4" Target="../media/VAGHExMt3sQ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49297" y="625706"/>
            <a:ext cx="10562730" cy="8987817"/>
            <a:chOff x="0" y="0"/>
            <a:chExt cx="12089268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12092061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12092061">
                  <a:moveTo>
                    <a:pt x="12092062" y="10251440"/>
                  </a:moveTo>
                  <a:cubicBezTo>
                    <a:pt x="12092062" y="10284587"/>
                    <a:pt x="12077071" y="10286873"/>
                    <a:pt x="12037988" y="10286873"/>
                  </a:cubicBezTo>
                  <a:cubicBezTo>
                    <a:pt x="8026793" y="10286238"/>
                    <a:pt x="4015775" y="10286238"/>
                    <a:pt x="4579" y="10286238"/>
                  </a:cubicBezTo>
                  <a:cubicBezTo>
                    <a:pt x="0" y="10272395"/>
                    <a:pt x="7791" y="10259822"/>
                    <a:pt x="11895" y="10246995"/>
                  </a:cubicBezTo>
                  <a:cubicBezTo>
                    <a:pt x="188212" y="9685401"/>
                    <a:pt x="364707" y="9123934"/>
                    <a:pt x="541558" y="8562467"/>
                  </a:cubicBezTo>
                  <a:cubicBezTo>
                    <a:pt x="793719" y="7761986"/>
                    <a:pt x="1046415" y="6961632"/>
                    <a:pt x="1298398" y="6161151"/>
                  </a:cubicBezTo>
                  <a:cubicBezTo>
                    <a:pt x="1609628" y="5172583"/>
                    <a:pt x="1920145" y="4184015"/>
                    <a:pt x="2231197" y="3195574"/>
                  </a:cubicBezTo>
                  <a:cubicBezTo>
                    <a:pt x="2547245" y="2191385"/>
                    <a:pt x="2863473" y="1187323"/>
                    <a:pt x="3180414" y="183261"/>
                  </a:cubicBezTo>
                  <a:cubicBezTo>
                    <a:pt x="3199687" y="122174"/>
                    <a:pt x="3212001" y="59690"/>
                    <a:pt x="3243231" y="635"/>
                  </a:cubicBezTo>
                  <a:cubicBezTo>
                    <a:pt x="6174936" y="635"/>
                    <a:pt x="9106641" y="635"/>
                    <a:pt x="12038345" y="0"/>
                  </a:cubicBezTo>
                  <a:cubicBezTo>
                    <a:pt x="12078142" y="0"/>
                    <a:pt x="12091704" y="3429"/>
                    <a:pt x="12091704" y="35814"/>
                  </a:cubicBezTo>
                  <a:cubicBezTo>
                    <a:pt x="12090634" y="3441065"/>
                    <a:pt x="12090634" y="6846316"/>
                    <a:pt x="12092062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8945" t="0" r="-43658" b="-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0156" y="759724"/>
            <a:ext cx="10959085" cy="174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CFD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5051" y="2364101"/>
            <a:ext cx="10893906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AN OVERVIEW OF VOF METHOD IN COMPUTATIONAL FLUID DYNAMICS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64004" y="5597731"/>
            <a:ext cx="4506179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6498" y="6254956"/>
            <a:ext cx="4506179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Dharmansh Vyas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5825" y="6865190"/>
            <a:ext cx="4506179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Arnav Maitreya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156" y="7476059"/>
            <a:ext cx="4506179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Jahnvi Soni</a:t>
            </a:r>
          </a:p>
        </p:txBody>
      </p:sp>
      <p:sp>
        <p:nvSpPr>
          <p:cNvPr name="AutoShape 15" id="15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0375" y="1763483"/>
            <a:ext cx="4021283" cy="5312918"/>
            <a:chOff x="0" y="0"/>
            <a:chExt cx="1059103" cy="1399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9103" cy="1399287"/>
            </a:xfrm>
            <a:custGeom>
              <a:avLst/>
              <a:gdLst/>
              <a:ahLst/>
              <a:cxnLst/>
              <a:rect r="r" b="b" t="t" l="l"/>
              <a:pathLst>
                <a:path h="1399287" w="1059103">
                  <a:moveTo>
                    <a:pt x="0" y="0"/>
                  </a:moveTo>
                  <a:lnTo>
                    <a:pt x="1059103" y="0"/>
                  </a:lnTo>
                  <a:lnTo>
                    <a:pt x="1059103" y="1399287"/>
                  </a:lnTo>
                  <a:lnTo>
                    <a:pt x="0" y="1399287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9103" cy="1437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algn="l">
                <a:lnSpc>
                  <a:spcPts val="2590"/>
                </a:lnSpc>
              </a:pPr>
            </a:p>
            <a:p>
              <a:pPr algn="l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0818" y="1763483"/>
            <a:ext cx="6767940" cy="6502057"/>
          </a:xfrm>
          <a:custGeom>
            <a:avLst/>
            <a:gdLst/>
            <a:ahLst/>
            <a:cxnLst/>
            <a:rect r="r" b="b" t="t" l="l"/>
            <a:pathLst>
              <a:path h="6502057" w="6767940">
                <a:moveTo>
                  <a:pt x="0" y="0"/>
                </a:moveTo>
                <a:lnTo>
                  <a:pt x="6767940" y="0"/>
                </a:lnTo>
                <a:lnTo>
                  <a:pt x="6767940" y="6502056"/>
                </a:lnTo>
                <a:lnTo>
                  <a:pt x="0" y="650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397" y="353329"/>
            <a:ext cx="798596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95821" y="1028700"/>
            <a:ext cx="6116104" cy="6097682"/>
          </a:xfrm>
          <a:custGeom>
            <a:avLst/>
            <a:gdLst/>
            <a:ahLst/>
            <a:cxnLst/>
            <a:rect r="r" b="b" t="t" l="l"/>
            <a:pathLst>
              <a:path h="6097682" w="6116104">
                <a:moveTo>
                  <a:pt x="0" y="0"/>
                </a:moveTo>
                <a:lnTo>
                  <a:pt x="6116103" y="0"/>
                </a:lnTo>
                <a:lnTo>
                  <a:pt x="6116103" y="6097682"/>
                </a:lnTo>
                <a:lnTo>
                  <a:pt x="0" y="6097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7484" y="8329447"/>
            <a:ext cx="7077329" cy="1387342"/>
            <a:chOff x="0" y="0"/>
            <a:chExt cx="1863988" cy="36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3988" cy="365390"/>
            </a:xfrm>
            <a:custGeom>
              <a:avLst/>
              <a:gdLst/>
              <a:ahLst/>
              <a:cxnLst/>
              <a:rect r="r" b="b" t="t" l="l"/>
              <a:pathLst>
                <a:path h="365390" w="1863988">
                  <a:moveTo>
                    <a:pt x="0" y="0"/>
                  </a:moveTo>
                  <a:lnTo>
                    <a:pt x="1863988" y="0"/>
                  </a:lnTo>
                  <a:lnTo>
                    <a:pt x="1863988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63988" cy="393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blocks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(0 1 2 3 4 5 6 7) (100 100 1) simpleGrading (1 1 1)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951222" y="7280711"/>
            <a:ext cx="3086100" cy="681343"/>
            <a:chOff x="0" y="0"/>
            <a:chExt cx="812800" cy="1794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79448"/>
            </a:xfrm>
            <a:custGeom>
              <a:avLst/>
              <a:gdLst/>
              <a:ahLst/>
              <a:cxnLst/>
              <a:rect r="r" b="b" t="t" l="l"/>
              <a:pathLst>
                <a:path h="17944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79448"/>
                  </a:lnTo>
                  <a:lnTo>
                    <a:pt x="0" y="179448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208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100 x 100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00775" y="157590"/>
            <a:ext cx="5309443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96627" indent="-548314" lvl="1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0775" y="1641136"/>
            <a:ext cx="9046632" cy="691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a structured, uniform, rectangular grid. </a:t>
            </a:r>
          </a:p>
          <a:p>
            <a:pPr algn="l">
              <a:lnSpc>
                <a:spcPts val="6087"/>
              </a:lnSpc>
            </a:pPr>
          </a:p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grid is discretized into a finite number of cells. The domain is divided into 100 cells along the x-axis and 100 cells along the y-axis with only 1 cell in z- direction.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4526" y="1479002"/>
            <a:ext cx="4478754" cy="4302803"/>
          </a:xfrm>
          <a:custGeom>
            <a:avLst/>
            <a:gdLst/>
            <a:ahLst/>
            <a:cxnLst/>
            <a:rect r="r" b="b" t="t" l="l"/>
            <a:pathLst>
              <a:path h="4302803" w="4478754">
                <a:moveTo>
                  <a:pt x="0" y="0"/>
                </a:moveTo>
                <a:lnTo>
                  <a:pt x="4478754" y="0"/>
                </a:lnTo>
                <a:lnTo>
                  <a:pt x="4478754" y="4302802"/>
                </a:lnTo>
                <a:lnTo>
                  <a:pt x="0" y="4302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78" y="5883982"/>
            <a:ext cx="3720689" cy="4285494"/>
            <a:chOff x="0" y="0"/>
            <a:chExt cx="979934" cy="11286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9934" cy="1128690"/>
            </a:xfrm>
            <a:custGeom>
              <a:avLst/>
              <a:gdLst/>
              <a:ahLst/>
              <a:cxnLst/>
              <a:rect r="r" b="b" t="t" l="l"/>
              <a:pathLst>
                <a:path h="1128690" w="979934">
                  <a:moveTo>
                    <a:pt x="0" y="0"/>
                  </a:moveTo>
                  <a:lnTo>
                    <a:pt x="979934" y="0"/>
                  </a:lnTo>
                  <a:lnTo>
                    <a:pt x="979934" y="1128690"/>
                  </a:lnTo>
                  <a:lnTo>
                    <a:pt x="0" y="112869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79934" cy="1166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15668" y="2498801"/>
            <a:ext cx="4286429" cy="4536149"/>
            <a:chOff x="0" y="0"/>
            <a:chExt cx="1128936" cy="11947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936" cy="1194706"/>
            </a:xfrm>
            <a:custGeom>
              <a:avLst/>
              <a:gdLst/>
              <a:ahLst/>
              <a:cxnLst/>
              <a:rect r="r" b="b" t="t" l="l"/>
              <a:pathLst>
                <a:path h="1194706" w="1128936">
                  <a:moveTo>
                    <a:pt x="0" y="0"/>
                  </a:moveTo>
                  <a:lnTo>
                    <a:pt x="1128936" y="0"/>
                  </a:lnTo>
                  <a:lnTo>
                    <a:pt x="1128936" y="1194706"/>
                  </a:lnTo>
                  <a:lnTo>
                    <a:pt x="0" y="1194706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128936" cy="1223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there is no pressure difference along thier length</a:t>
              </a:r>
            </a:p>
            <a:p>
              <a:pPr algn="just">
                <a:lnSpc>
                  <a:spcPts val="25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40984" y="2498270"/>
            <a:ext cx="5518316" cy="5007841"/>
            <a:chOff x="0" y="0"/>
            <a:chExt cx="1453384" cy="13189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3384" cy="1318937"/>
            </a:xfrm>
            <a:custGeom>
              <a:avLst/>
              <a:gdLst/>
              <a:ahLst/>
              <a:cxnLst/>
              <a:rect r="r" b="b" t="t" l="l"/>
              <a:pathLst>
                <a:path h="1318937" w="1453384">
                  <a:moveTo>
                    <a:pt x="0" y="0"/>
                  </a:moveTo>
                  <a:lnTo>
                    <a:pt x="1453384" y="0"/>
                  </a:lnTo>
                  <a:lnTo>
                    <a:pt x="1453384" y="1318937"/>
                  </a:lnTo>
                  <a:lnTo>
                    <a:pt x="0" y="1318937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3384" cy="1347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fixedValue (1 0 0)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velocity field have value of 1 in x direction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</a:t>
              </a: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The velocity of the fluid in contact with the wall is zero.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>
                <a:lnSpc>
                  <a:spcPts val="259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40984" y="8088456"/>
            <a:ext cx="5518316" cy="1387342"/>
            <a:chOff x="0" y="0"/>
            <a:chExt cx="1453384" cy="3653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3384" cy="365390"/>
            </a:xfrm>
            <a:custGeom>
              <a:avLst/>
              <a:gdLst/>
              <a:ahLst/>
              <a:cxnLst/>
              <a:rect r="r" b="b" t="t" l="l"/>
              <a:pathLst>
                <a:path h="365390" w="1453384">
                  <a:moveTo>
                    <a:pt x="0" y="0"/>
                  </a:moveTo>
                  <a:lnTo>
                    <a:pt x="1453384" y="0"/>
                  </a:lnTo>
                  <a:lnTo>
                    <a:pt x="1453384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453384" cy="393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internalField   uniform (0 0 0);</a:t>
              </a:r>
            </a:p>
            <a:p>
              <a:pPr algn="l">
                <a:lnSpc>
                  <a:spcPts val="2590"/>
                </a:lnSpc>
              </a:pPr>
            </a:p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Initially, the velocity inside the domain is zero.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0" y="385637"/>
            <a:ext cx="12055294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96627" indent="-548314" lvl="1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15668" y="1389566"/>
            <a:ext cx="2491085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40984" y="1374227"/>
            <a:ext cx="2606278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9061" y="764950"/>
            <a:ext cx="4207375" cy="107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56657" indent="-678328" lvl="1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309850"/>
            <a:ext cx="17259300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Velocity Field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                                                                                                                        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Formation of a primary vortex due to moving lid and secondary vortices near stationaly corners.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Field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Higher pressure at the lower right corner and lower pressure at the upper left corner.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Streamlines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  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Visualization of flow paths within the cavity . Clear indication of vortex structure.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93243" y="1836123"/>
            <a:ext cx="15501515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9061" y="764950"/>
            <a:ext cx="4207375" cy="107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56657" indent="-678328" lvl="1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9744" y="-2651631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8256" y="7150316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54911" y="4174240"/>
            <a:ext cx="9578179" cy="6112760"/>
          </a:xfrm>
          <a:custGeom>
            <a:avLst/>
            <a:gdLst/>
            <a:ahLst/>
            <a:cxnLst/>
            <a:rect r="r" b="b" t="t" l="l"/>
            <a:pathLst>
              <a:path h="6112760" w="9578179">
                <a:moveTo>
                  <a:pt x="0" y="0"/>
                </a:moveTo>
                <a:lnTo>
                  <a:pt x="9578178" y="0"/>
                </a:lnTo>
                <a:lnTo>
                  <a:pt x="9578178" y="6112760"/>
                </a:lnTo>
                <a:lnTo>
                  <a:pt x="0" y="611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8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48592" y="159703"/>
            <a:ext cx="762342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Laminar 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6764" y="2139702"/>
            <a:ext cx="11055251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-2 (Skewed Lid-Driven Skew Cavity)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1966" y="2893446"/>
            <a:ext cx="13923668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flow will be assumed laminar and will be solved on a uniform mesh using the icoFoam solver for laminar, isothermal, incompressible flow.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0375" y="1763483"/>
            <a:ext cx="4021283" cy="5312918"/>
            <a:chOff x="0" y="0"/>
            <a:chExt cx="1059103" cy="1399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9103" cy="1399287"/>
            </a:xfrm>
            <a:custGeom>
              <a:avLst/>
              <a:gdLst/>
              <a:ahLst/>
              <a:cxnLst/>
              <a:rect r="r" b="b" t="t" l="l"/>
              <a:pathLst>
                <a:path h="1399287" w="1059103">
                  <a:moveTo>
                    <a:pt x="0" y="0"/>
                  </a:moveTo>
                  <a:lnTo>
                    <a:pt x="1059103" y="0"/>
                  </a:lnTo>
                  <a:lnTo>
                    <a:pt x="1059103" y="1399287"/>
                  </a:lnTo>
                  <a:lnTo>
                    <a:pt x="0" y="1399287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9103" cy="1437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algn="l">
                <a:lnSpc>
                  <a:spcPts val="2590"/>
                </a:lnSpc>
              </a:pPr>
            </a:p>
            <a:p>
              <a:pPr algn="l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3812" y="1763483"/>
            <a:ext cx="7790746" cy="5312918"/>
          </a:xfrm>
          <a:custGeom>
            <a:avLst/>
            <a:gdLst/>
            <a:ahLst/>
            <a:cxnLst/>
            <a:rect r="r" b="b" t="t" l="l"/>
            <a:pathLst>
              <a:path h="5312918" w="7790746">
                <a:moveTo>
                  <a:pt x="0" y="0"/>
                </a:moveTo>
                <a:lnTo>
                  <a:pt x="7790746" y="0"/>
                </a:lnTo>
                <a:lnTo>
                  <a:pt x="7790746" y="5312918"/>
                </a:lnTo>
                <a:lnTo>
                  <a:pt x="0" y="5312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6" t="0" r="-12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397" y="353329"/>
            <a:ext cx="798596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47484" y="8329447"/>
            <a:ext cx="7077329" cy="1387342"/>
            <a:chOff x="0" y="0"/>
            <a:chExt cx="1863988" cy="365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3988" cy="365390"/>
            </a:xfrm>
            <a:custGeom>
              <a:avLst/>
              <a:gdLst/>
              <a:ahLst/>
              <a:cxnLst/>
              <a:rect r="r" b="b" t="t" l="l"/>
              <a:pathLst>
                <a:path h="365390" w="1863988">
                  <a:moveTo>
                    <a:pt x="0" y="0"/>
                  </a:moveTo>
                  <a:lnTo>
                    <a:pt x="1863988" y="0"/>
                  </a:lnTo>
                  <a:lnTo>
                    <a:pt x="1863988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63988" cy="393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blocks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(0 1 2 3 4 5 6 7) (100 100 1) simpleGrading (1 1 1)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51222" y="7280711"/>
            <a:ext cx="3086100" cy="681343"/>
            <a:chOff x="0" y="0"/>
            <a:chExt cx="812800" cy="1794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79448"/>
            </a:xfrm>
            <a:custGeom>
              <a:avLst/>
              <a:gdLst/>
              <a:ahLst/>
              <a:cxnLst/>
              <a:rect r="r" b="b" t="t" l="l"/>
              <a:pathLst>
                <a:path h="17944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79448"/>
                  </a:lnTo>
                  <a:lnTo>
                    <a:pt x="0" y="179448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208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100 x 100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44908" y="1028700"/>
            <a:ext cx="9014392" cy="5983266"/>
          </a:xfrm>
          <a:custGeom>
            <a:avLst/>
            <a:gdLst/>
            <a:ahLst/>
            <a:cxnLst/>
            <a:rect r="r" b="b" t="t" l="l"/>
            <a:pathLst>
              <a:path h="5983266" w="9014392">
                <a:moveTo>
                  <a:pt x="0" y="0"/>
                </a:moveTo>
                <a:lnTo>
                  <a:pt x="9014392" y="0"/>
                </a:lnTo>
                <a:lnTo>
                  <a:pt x="9014392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4282" y="1243071"/>
            <a:ext cx="5309443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96627" indent="-548314" lvl="1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4282" y="2482364"/>
            <a:ext cx="7652728" cy="584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9"/>
              </a:lnSpc>
            </a:pPr>
            <a:r>
              <a:rPr lang="en-US" sz="36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a structured, uniform, skewed grid at 60 degrees. </a:t>
            </a:r>
          </a:p>
          <a:p>
            <a:pPr algn="l">
              <a:lnSpc>
                <a:spcPts val="5149"/>
              </a:lnSpc>
            </a:pPr>
          </a:p>
          <a:p>
            <a:pPr algn="l">
              <a:lnSpc>
                <a:spcPts val="5149"/>
              </a:lnSpc>
            </a:pPr>
            <a:r>
              <a:rPr lang="en-US" sz="367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grid is discretized into a finite number of cells. The domain is divided into 100 cells along the x-axis and 100 cells along the y-axis with only 1 cell in z- direction.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4778" y="5883982"/>
            <a:ext cx="3720689" cy="4285494"/>
            <a:chOff x="0" y="0"/>
            <a:chExt cx="979934" cy="11286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9934" cy="1128690"/>
            </a:xfrm>
            <a:custGeom>
              <a:avLst/>
              <a:gdLst/>
              <a:ahLst/>
              <a:cxnLst/>
              <a:rect r="r" b="b" t="t" l="l"/>
              <a:pathLst>
                <a:path h="1128690" w="979934">
                  <a:moveTo>
                    <a:pt x="0" y="0"/>
                  </a:moveTo>
                  <a:lnTo>
                    <a:pt x="979934" y="0"/>
                  </a:lnTo>
                  <a:lnTo>
                    <a:pt x="979934" y="1128690"/>
                  </a:lnTo>
                  <a:lnTo>
                    <a:pt x="0" y="112869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79934" cy="1166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movingWall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(3 7 6 2)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(0 4 7 3)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(2 6 5 1)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(1 5 4 0)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frontAndBack-(Empty)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(0 3 2 1)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(4 5 6 7)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15668" y="2498801"/>
            <a:ext cx="4286429" cy="4536149"/>
            <a:chOff x="0" y="0"/>
            <a:chExt cx="1128936" cy="11947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936" cy="1194706"/>
            </a:xfrm>
            <a:custGeom>
              <a:avLst/>
              <a:gdLst/>
              <a:ahLst/>
              <a:cxnLst/>
              <a:rect r="r" b="b" t="t" l="l"/>
              <a:pathLst>
                <a:path h="1194706" w="1128936">
                  <a:moveTo>
                    <a:pt x="0" y="0"/>
                  </a:moveTo>
                  <a:lnTo>
                    <a:pt x="1128936" y="0"/>
                  </a:lnTo>
                  <a:lnTo>
                    <a:pt x="1128936" y="1194706"/>
                  </a:lnTo>
                  <a:lnTo>
                    <a:pt x="0" y="1194706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28936" cy="1223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there is no pressure difference along thier length</a:t>
              </a:r>
            </a:p>
            <a:p>
              <a:pPr algn="just">
                <a:lnSpc>
                  <a:spcPts val="259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40984" y="2498270"/>
            <a:ext cx="5518316" cy="5007841"/>
            <a:chOff x="0" y="0"/>
            <a:chExt cx="1453384" cy="13189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3384" cy="1318937"/>
            </a:xfrm>
            <a:custGeom>
              <a:avLst/>
              <a:gdLst/>
              <a:ahLst/>
              <a:cxnLst/>
              <a:rect r="r" b="b" t="t" l="l"/>
              <a:pathLst>
                <a:path h="1318937" w="1453384">
                  <a:moveTo>
                    <a:pt x="0" y="0"/>
                  </a:moveTo>
                  <a:lnTo>
                    <a:pt x="1453384" y="0"/>
                  </a:lnTo>
                  <a:lnTo>
                    <a:pt x="1453384" y="1318937"/>
                  </a:lnTo>
                  <a:lnTo>
                    <a:pt x="0" y="1318937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53384" cy="1347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movingWall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fixedValue (1 0 0)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velocity field have value of 1 in x direction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fixedWalls -(Wall)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</a:t>
              </a: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The velocity of the fluid in contact with the wall is zero.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empty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>
                <a:lnSpc>
                  <a:spcPts val="259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40984" y="8088456"/>
            <a:ext cx="5518316" cy="1387342"/>
            <a:chOff x="0" y="0"/>
            <a:chExt cx="1453384" cy="3653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3384" cy="365390"/>
            </a:xfrm>
            <a:custGeom>
              <a:avLst/>
              <a:gdLst/>
              <a:ahLst/>
              <a:cxnLst/>
              <a:rect r="r" b="b" t="t" l="l"/>
              <a:pathLst>
                <a:path h="365390" w="1453384">
                  <a:moveTo>
                    <a:pt x="0" y="0"/>
                  </a:moveTo>
                  <a:lnTo>
                    <a:pt x="1453384" y="0"/>
                  </a:lnTo>
                  <a:lnTo>
                    <a:pt x="1453384" y="365390"/>
                  </a:lnTo>
                  <a:lnTo>
                    <a:pt x="0" y="36539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453384" cy="393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internalField   uniform (0 0 0);</a:t>
              </a:r>
            </a:p>
            <a:p>
              <a:pPr algn="l">
                <a:lnSpc>
                  <a:spcPts val="2590"/>
                </a:lnSpc>
              </a:pPr>
            </a:p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Initially, the velocity inside the domain is zero.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0" y="385637"/>
            <a:ext cx="12055294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96627" indent="-548314" lvl="1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15668" y="1389566"/>
            <a:ext cx="2491085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40984" y="1374227"/>
            <a:ext cx="2606278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18034" y="2114177"/>
            <a:ext cx="5359434" cy="3654879"/>
          </a:xfrm>
          <a:custGeom>
            <a:avLst/>
            <a:gdLst/>
            <a:ahLst/>
            <a:cxnLst/>
            <a:rect r="r" b="b" t="t" l="l"/>
            <a:pathLst>
              <a:path h="3654879" w="5359434">
                <a:moveTo>
                  <a:pt x="0" y="0"/>
                </a:moveTo>
                <a:lnTo>
                  <a:pt x="5359434" y="0"/>
                </a:lnTo>
                <a:lnTo>
                  <a:pt x="5359434" y="3654878"/>
                </a:lnTo>
                <a:lnTo>
                  <a:pt x="0" y="3654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6" t="0" r="-1246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9061" y="764950"/>
            <a:ext cx="4207375" cy="107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56657" indent="-678328" lvl="1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4350" y="2419667"/>
            <a:ext cx="17259300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Velocity Field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                                                                                                                        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Skewed primary vortex, possible secondary vortices near corners, and altered velocity vectors and contours.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Field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Adjusted high-pressure regions and shifted zones influenced by 60-degree skewness.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Streamlines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                 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Skewed flow paths reflecting the inclination. Clear depiction of skewed vortex structures.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83482" y="8115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39042" y="2548523"/>
            <a:ext cx="7020771" cy="4675943"/>
          </a:xfrm>
          <a:custGeom>
            <a:avLst/>
            <a:gdLst/>
            <a:ahLst/>
            <a:cxnLst/>
            <a:rect r="r" b="b" t="t" l="l"/>
            <a:pathLst>
              <a:path h="4675943" w="7020771">
                <a:moveTo>
                  <a:pt x="0" y="0"/>
                </a:moveTo>
                <a:lnTo>
                  <a:pt x="7020771" y="0"/>
                </a:lnTo>
                <a:lnTo>
                  <a:pt x="7020771" y="4675943"/>
                </a:lnTo>
                <a:lnTo>
                  <a:pt x="0" y="4675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73031" y="186683"/>
            <a:ext cx="766623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MULTIPHASE 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3031" y="1110608"/>
            <a:ext cx="8678831" cy="86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</a:t>
            </a: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fluid mechanics, multiphase flow is the simultaneous flow of materials with two or more thermodynamic </a:t>
            </a:r>
            <a:r>
              <a:rPr lang="en-US" sz="2515" u="sng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  <a:hlinkClick r:id="rId5" tooltip="https://en.wikipedia.org/wiki/Phase_(matter)"/>
              </a:rPr>
              <a:t>phases</a:t>
            </a: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8414" y="2133627"/>
            <a:ext cx="7528503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 to solve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73155"/>
            <a:ext cx="7627932" cy="17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Eulerian-Eulerian Model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Treats each phase as an interpenetrating continuum, solving separate sets of conservation equations (mass, momentum, and energy) for each phase.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96264"/>
            <a:ext cx="7046780" cy="17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Eulerian-Lagrangian Model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Models the continuous phase using Eulerian framework and the dispersed phase using Lagrangian framework, tracking individual particles or droplets.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1100" y="3115971"/>
            <a:ext cx="7528503" cy="17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Volume of Fluid (VOF) Method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VOF is used to track the interface between immiscible fluids by solving a transport equation for the volume fraction of one of the fluids.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917497"/>
            <a:ext cx="752850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other ways too to solve multiphase flow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3697" y="1836123"/>
            <a:ext cx="15440605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9061" y="764950"/>
            <a:ext cx="4207375" cy="107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56657" indent="-678328" lvl="1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9744" y="-2651631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87474" y="730874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2"/>
                </a:lnTo>
                <a:lnTo>
                  <a:pt x="0" y="595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82723" y="3304882"/>
            <a:ext cx="8708844" cy="6561740"/>
          </a:xfrm>
          <a:custGeom>
            <a:avLst/>
            <a:gdLst/>
            <a:ahLst/>
            <a:cxnLst/>
            <a:rect r="r" b="b" t="t" l="l"/>
            <a:pathLst>
              <a:path h="6561740" w="8708844">
                <a:moveTo>
                  <a:pt x="0" y="0"/>
                </a:moveTo>
                <a:lnTo>
                  <a:pt x="8708844" y="0"/>
                </a:lnTo>
                <a:lnTo>
                  <a:pt x="8708844" y="6561740"/>
                </a:lnTo>
                <a:lnTo>
                  <a:pt x="0" y="656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881" r="0" b="-709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92089" y="458858"/>
            <a:ext cx="762342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Laminar 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1168" y="3983523"/>
            <a:ext cx="5271790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-3 (elbow)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0052" y="5308767"/>
            <a:ext cx="6954023" cy="12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0"/>
              </a:lnSpc>
              <a:spcBef>
                <a:spcPct val="0"/>
              </a:spcBef>
            </a:pPr>
            <a:r>
              <a:rPr lang="en-US" sz="18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elbow tutorial in OpenFOAM provides a comprehensive example of setting up, running, and post-processing a steady-state incompressible turbulent flow simulation in a curved pipe.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32977" y="2757203"/>
            <a:ext cx="4021283" cy="5442190"/>
            <a:chOff x="0" y="0"/>
            <a:chExt cx="1059103" cy="14333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9103" cy="1433334"/>
            </a:xfrm>
            <a:custGeom>
              <a:avLst/>
              <a:gdLst/>
              <a:ahLst/>
              <a:cxnLst/>
              <a:rect r="r" b="b" t="t" l="l"/>
              <a:pathLst>
                <a:path h="1433334" w="1059103">
                  <a:moveTo>
                    <a:pt x="0" y="0"/>
                  </a:moveTo>
                  <a:lnTo>
                    <a:pt x="1059103" y="0"/>
                  </a:lnTo>
                  <a:lnTo>
                    <a:pt x="1059103" y="1433334"/>
                  </a:lnTo>
                  <a:lnTo>
                    <a:pt x="0" y="1433334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9103" cy="1471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Inlet 1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( 9 10 11 12 )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</a:t>
              </a: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let 2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(5 6 7 8 )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Outlet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(1 2 3 4 )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(10 1 4 11)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(9 2 3 12)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1968" y="2005072"/>
            <a:ext cx="11410408" cy="8075756"/>
          </a:xfrm>
          <a:custGeom>
            <a:avLst/>
            <a:gdLst/>
            <a:ahLst/>
            <a:cxnLst/>
            <a:rect r="r" b="b" t="t" l="l"/>
            <a:pathLst>
              <a:path h="8075756" w="11410408">
                <a:moveTo>
                  <a:pt x="0" y="0"/>
                </a:moveTo>
                <a:lnTo>
                  <a:pt x="11410409" y="0"/>
                </a:lnTo>
                <a:lnTo>
                  <a:pt x="11410409" y="8075757"/>
                </a:lnTo>
                <a:lnTo>
                  <a:pt x="0" y="8075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397" y="353329"/>
            <a:ext cx="798596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44111" y="2654990"/>
            <a:ext cx="131010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74712" y="2375251"/>
            <a:ext cx="138575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69304" y="7853631"/>
            <a:ext cx="149614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88826" y="2654990"/>
            <a:ext cx="146924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77897" y="2953128"/>
            <a:ext cx="154713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97263" y="7704563"/>
            <a:ext cx="161269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8918" y="8300838"/>
            <a:ext cx="152248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69366" y="8002700"/>
            <a:ext cx="125911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80964" y="9076875"/>
            <a:ext cx="269530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29321" y="8778737"/>
            <a:ext cx="160541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50223" y="7566890"/>
            <a:ext cx="262021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22849" y="7417821"/>
            <a:ext cx="304496" cy="345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195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518527"/>
            <a:ext cx="8987091" cy="8844439"/>
          </a:xfrm>
          <a:custGeom>
            <a:avLst/>
            <a:gdLst/>
            <a:ahLst/>
            <a:cxnLst/>
            <a:rect r="r" b="b" t="t" l="l"/>
            <a:pathLst>
              <a:path h="8844439" w="8987091">
                <a:moveTo>
                  <a:pt x="0" y="0"/>
                </a:moveTo>
                <a:lnTo>
                  <a:pt x="8987091" y="0"/>
                </a:lnTo>
                <a:lnTo>
                  <a:pt x="8987091" y="8844439"/>
                </a:lnTo>
                <a:lnTo>
                  <a:pt x="0" y="8844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006" y="413752"/>
            <a:ext cx="5309443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96627" indent="-548314" lvl="1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037378"/>
            <a:ext cx="8923501" cy="724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6501" indent="-443251" lvl="1">
              <a:lnSpc>
                <a:spcPts val="5748"/>
              </a:lnSpc>
              <a:buAutoNum type="arabicPeriod" startAt="1"/>
            </a:pPr>
            <a:r>
              <a:rPr lang="en-US" sz="41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an unstructured, non-uniform, triangular mesh.</a:t>
            </a:r>
          </a:p>
          <a:p>
            <a:pPr algn="ctr" marL="886501" indent="-443251" lvl="1">
              <a:lnSpc>
                <a:spcPts val="5748"/>
              </a:lnSpc>
              <a:buAutoNum type="arabicPeriod" startAt="1"/>
            </a:pPr>
            <a:r>
              <a:rPr lang="en-US" sz="41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inlets having nFaces 8 and 4, outlet with 8 and walls having 34 and 100.</a:t>
            </a:r>
          </a:p>
          <a:p>
            <a:pPr algn="ctr" marL="886501" indent="-443251" lvl="1">
              <a:lnSpc>
                <a:spcPts val="5748"/>
              </a:lnSpc>
              <a:buAutoNum type="arabicPeriod" startAt="1"/>
            </a:pPr>
            <a:r>
              <a:rPr lang="en-US" sz="41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Mesh is generated using Fluent with .msh extension and then converted in openFoam format with “fluentToFoam” command.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51532" y="1859345"/>
            <a:ext cx="5449147" cy="8285172"/>
            <a:chOff x="0" y="0"/>
            <a:chExt cx="1435166" cy="2182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5166" cy="2182103"/>
            </a:xfrm>
            <a:custGeom>
              <a:avLst/>
              <a:gdLst/>
              <a:ahLst/>
              <a:cxnLst/>
              <a:rect r="r" b="b" t="t" l="l"/>
              <a:pathLst>
                <a:path h="2182103" w="1435166">
                  <a:moveTo>
                    <a:pt x="0" y="0"/>
                  </a:moveTo>
                  <a:lnTo>
                    <a:pt x="1435166" y="0"/>
                  </a:lnTo>
                  <a:lnTo>
                    <a:pt x="1435166" y="2182103"/>
                  </a:lnTo>
                  <a:lnTo>
                    <a:pt x="0" y="2182103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5166" cy="2210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1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2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 Gradient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there is no pressure difference along thier length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empty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outlet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Fixed Value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</a:t>
              </a: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NFERENCE-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pressure at the outlet of the computational domain is set to a constant value, which is crucial for driving the flow through the elbow.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7376" y="1494341"/>
            <a:ext cx="2583571" cy="2542562"/>
          </a:xfrm>
          <a:custGeom>
            <a:avLst/>
            <a:gdLst/>
            <a:ahLst/>
            <a:cxnLst/>
            <a:rect r="r" b="b" t="t" l="l"/>
            <a:pathLst>
              <a:path h="2542562" w="2583571">
                <a:moveTo>
                  <a:pt x="0" y="0"/>
                </a:moveTo>
                <a:lnTo>
                  <a:pt x="2583572" y="0"/>
                </a:lnTo>
                <a:lnTo>
                  <a:pt x="2583572" y="2542562"/>
                </a:lnTo>
                <a:lnTo>
                  <a:pt x="0" y="254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14310" y="-104775"/>
            <a:ext cx="12055294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96627" indent="-548314" lvl="1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1392" y="826310"/>
            <a:ext cx="2491085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40984" y="661560"/>
            <a:ext cx="2606278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422973"/>
            <a:ext cx="4021283" cy="5442190"/>
            <a:chOff x="0" y="0"/>
            <a:chExt cx="1059103" cy="14333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9103" cy="1433334"/>
            </a:xfrm>
            <a:custGeom>
              <a:avLst/>
              <a:gdLst/>
              <a:ahLst/>
              <a:cxnLst/>
              <a:rect r="r" b="b" t="t" l="l"/>
              <a:pathLst>
                <a:path h="1433334" w="1059103">
                  <a:moveTo>
                    <a:pt x="0" y="0"/>
                  </a:moveTo>
                  <a:lnTo>
                    <a:pt x="1059103" y="0"/>
                  </a:lnTo>
                  <a:lnTo>
                    <a:pt x="1059103" y="1433334"/>
                  </a:lnTo>
                  <a:lnTo>
                    <a:pt x="0" y="1433334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59103" cy="1471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Inlet 1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( 9 10 11 12 )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</a:t>
              </a: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let 2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(5 6 7 8 )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Outlet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(1 2 3 4 )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(10 1 4 11)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(9 2 3 12)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08054" y="1859345"/>
            <a:ext cx="6497232" cy="8512042"/>
            <a:chOff x="0" y="0"/>
            <a:chExt cx="1711205" cy="22418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11205" cy="2241855"/>
            </a:xfrm>
            <a:custGeom>
              <a:avLst/>
              <a:gdLst/>
              <a:ahLst/>
              <a:cxnLst/>
              <a:rect r="r" b="b" t="t" l="l"/>
              <a:pathLst>
                <a:path h="2241855" w="1711205">
                  <a:moveTo>
                    <a:pt x="0" y="0"/>
                  </a:moveTo>
                  <a:lnTo>
                    <a:pt x="1711205" y="0"/>
                  </a:lnTo>
                  <a:lnTo>
                    <a:pt x="1711205" y="2241855"/>
                  </a:lnTo>
                  <a:lnTo>
                    <a:pt x="0" y="2241855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711205" cy="2270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1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fixed Value - uniform(1 0 0)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the velocity filed at inlet 2 with 1m/s in x direction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Inlet 2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fixed Value - uniform(0 3 0)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-  the velocity filed at inlet 1 with 3m/s in y direction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Upper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Fixed wall Lower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 slip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frontAndBack-(Empty)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empty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outlet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Zero Gradient</a:t>
              </a:r>
            </a:p>
            <a:p>
              <a:pPr algn="just">
                <a:lnSpc>
                  <a:spcPts val="2590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9061" y="764950"/>
            <a:ext cx="4207375" cy="107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56657" indent="-678328" lvl="1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87812"/>
            <a:ext cx="1519166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elocity Fields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 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Inlets show smooth and uniform velocity due to zeroGradient, ensuring consistent flow entry.    </a:t>
            </a: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Fields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:                                                                                                   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Outlets maintain constant pressure via fixedValue, ensuring controlled pressure.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Pressure drop along the elbow, typical for fluid flow through curves.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6087" y="2230355"/>
            <a:ext cx="16230600" cy="762768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9061" y="764950"/>
            <a:ext cx="4207375" cy="107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56657" indent="-678328" lvl="1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9744" y="-2651631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8256" y="7150316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262433"/>
            <a:ext cx="8484688" cy="6430855"/>
          </a:xfrm>
          <a:custGeom>
            <a:avLst/>
            <a:gdLst/>
            <a:ahLst/>
            <a:cxnLst/>
            <a:rect r="r" b="b" t="t" l="l"/>
            <a:pathLst>
              <a:path h="6430855" w="8484688">
                <a:moveTo>
                  <a:pt x="0" y="0"/>
                </a:moveTo>
                <a:lnTo>
                  <a:pt x="8484688" y="0"/>
                </a:lnTo>
                <a:lnTo>
                  <a:pt x="8484688" y="6430854"/>
                </a:lnTo>
                <a:lnTo>
                  <a:pt x="0" y="6430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32283" y="159703"/>
            <a:ext cx="78560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VOF METHOD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6429" y="2165048"/>
            <a:ext cx="6440239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-4 (Dam-break)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200960"/>
            <a:ext cx="7667969" cy="303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test setup consists of a column of water at rest located behind a membrane on the left side of a tank. At time t = 0 s  , the membrane is removed and the column of water collapses. During the collapse, the water impacts an obstacle at the bottom of the tank and creates a complicated flow structure, including several captured pockets of air.</a:t>
            </a:r>
          </a:p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Our goal is to study that complicated structure.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98908" y="1688758"/>
            <a:ext cx="4021283" cy="7333494"/>
            <a:chOff x="0" y="0"/>
            <a:chExt cx="1059103" cy="1931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9103" cy="1931455"/>
            </a:xfrm>
            <a:custGeom>
              <a:avLst/>
              <a:gdLst/>
              <a:ahLst/>
              <a:cxnLst/>
              <a:rect r="r" b="b" t="t" l="l"/>
              <a:pathLst>
                <a:path h="1931455" w="1059103">
                  <a:moveTo>
                    <a:pt x="0" y="0"/>
                  </a:moveTo>
                  <a:lnTo>
                    <a:pt x="1059103" y="0"/>
                  </a:lnTo>
                  <a:lnTo>
                    <a:pt x="1059103" y="1931455"/>
                  </a:lnTo>
                  <a:lnTo>
                    <a:pt x="0" y="1931455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9103" cy="1969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left Wall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(0 12 16 4)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</a:t>
              </a: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(4 16 20 8) 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</a:t>
              </a: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right Wall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(7 19 15 3)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</a:t>
              </a: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(11 23 19 7)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 Wall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(0 1 13 12)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(1 5 17 13)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(5 6 18 17)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(2 14 18 6)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(2 3 15 14)</a:t>
              </a:r>
            </a:p>
            <a:p>
              <a:pPr algn="l">
                <a:lnSpc>
                  <a:spcPts val="3010"/>
                </a:lnSpc>
              </a:pPr>
            </a:p>
            <a:p>
              <a:pPr algn="l" marL="464187" indent="-232094" lvl="1">
                <a:lnSpc>
                  <a:spcPts val="3010"/>
                </a:lnSpc>
                <a:buFont typeface="Arial"/>
                <a:buChar char="•"/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(8 20 21 9)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(9 21 22 10)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(10 22 23 11)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4587" y="1915517"/>
            <a:ext cx="5404043" cy="6095687"/>
          </a:xfrm>
          <a:custGeom>
            <a:avLst/>
            <a:gdLst/>
            <a:ahLst/>
            <a:cxnLst/>
            <a:rect r="r" b="b" t="t" l="l"/>
            <a:pathLst>
              <a:path h="6095687" w="5404043">
                <a:moveTo>
                  <a:pt x="0" y="0"/>
                </a:moveTo>
                <a:lnTo>
                  <a:pt x="5404044" y="0"/>
                </a:lnTo>
                <a:lnTo>
                  <a:pt x="5404044" y="6095687"/>
                </a:lnTo>
                <a:lnTo>
                  <a:pt x="0" y="609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397" y="353329"/>
            <a:ext cx="798596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Domain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006" y="1844950"/>
            <a:ext cx="7961322" cy="7662433"/>
          </a:xfrm>
          <a:custGeom>
            <a:avLst/>
            <a:gdLst/>
            <a:ahLst/>
            <a:cxnLst/>
            <a:rect r="r" b="b" t="t" l="l"/>
            <a:pathLst>
              <a:path h="7662433" w="7961322">
                <a:moveTo>
                  <a:pt x="0" y="0"/>
                </a:moveTo>
                <a:lnTo>
                  <a:pt x="7961322" y="0"/>
                </a:lnTo>
                <a:lnTo>
                  <a:pt x="7961322" y="7662433"/>
                </a:lnTo>
                <a:lnTo>
                  <a:pt x="0" y="76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006" y="413752"/>
            <a:ext cx="5309443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96627" indent="-548314" lvl="1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 of mesh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55254" y="1218187"/>
            <a:ext cx="8491497" cy="226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2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computational mesh is structured,regular ,rectangular grids.</a:t>
            </a:r>
          </a:p>
          <a:p>
            <a:pPr algn="ctr">
              <a:lnSpc>
                <a:spcPts val="4524"/>
              </a:lnSpc>
            </a:pPr>
            <a:r>
              <a:rPr lang="en-US" sz="32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Domain is divided into 5 blocks each having finite no. of cells.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355254" y="4396713"/>
            <a:ext cx="8579506" cy="3142494"/>
            <a:chOff x="0" y="0"/>
            <a:chExt cx="2259623" cy="8276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9623" cy="827653"/>
            </a:xfrm>
            <a:custGeom>
              <a:avLst/>
              <a:gdLst/>
              <a:ahLst/>
              <a:cxnLst/>
              <a:rect r="r" b="b" t="t" l="l"/>
              <a:pathLst>
                <a:path h="827653" w="2259623">
                  <a:moveTo>
                    <a:pt x="0" y="0"/>
                  </a:moveTo>
                  <a:lnTo>
                    <a:pt x="2259623" y="0"/>
                  </a:lnTo>
                  <a:lnTo>
                    <a:pt x="2259623" y="827653"/>
                  </a:lnTo>
                  <a:lnTo>
                    <a:pt x="0" y="827653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59623" cy="865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blocks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(0 1 5 4 12 13 17 16) (23 8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(2 3 7 6 14 15 19 18) (19 8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(4 5 9 8 16 17 21 20) (23 42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(5 6 10 9 17 18 22 21) (4 42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hex (6 7 11 10 18 19 23 22) (19 42 1) simpleGrading (1 1 1)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80564" y="-24345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8256" y="7150316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97082" y="2020859"/>
            <a:ext cx="5162218" cy="3273454"/>
          </a:xfrm>
          <a:custGeom>
            <a:avLst/>
            <a:gdLst/>
            <a:ahLst/>
            <a:cxnLst/>
            <a:rect r="r" b="b" t="t" l="l"/>
            <a:pathLst>
              <a:path h="3273454" w="5162218">
                <a:moveTo>
                  <a:pt x="0" y="0"/>
                </a:moveTo>
                <a:lnTo>
                  <a:pt x="5162218" y="0"/>
                </a:lnTo>
                <a:lnTo>
                  <a:pt x="5162218" y="3273453"/>
                </a:lnTo>
                <a:lnTo>
                  <a:pt x="0" y="3273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4026" y="496097"/>
            <a:ext cx="10580429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Definition: The Volume of Flow Method (VOF) is a numerical technique used in CFD to track and locate the free surface (or interface) between two immiscible fluids.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Principles: VOF is based on the concept of a fractional volume of fluid (vof) within each computational cell.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Difference: Unlike other methods like Finite Volume Method (FVM) or Finite Element Method (FEM), VOF focuses specifically on capturing the dynamics of the interface between fluids.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4026" y="4240213"/>
            <a:ext cx="980345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VOF method utilizes the transport equation to handle the distribution and movement of the fluid phases. Here’s a detailed explanation of how the transport equation is related to the VOF method: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4026" y="5680526"/>
            <a:ext cx="1502665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VOF method uses a fractional volume function, F, to represent the volume fraction of one of the fluids within each computational cell. The value of </a:t>
            </a: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 ranges from 0 to 1, where: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9366" y="6768414"/>
            <a:ext cx="801811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F=0: The cell is entirely filled with the second fluid.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F=1: The cell is entirely filled with the first fluid.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0&lt;F&lt;1: The cell contains the interface between the two fluids.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14310" y="-104775"/>
            <a:ext cx="12055294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96627" indent="-548314" lvl="1">
              <a:lnSpc>
                <a:spcPts val="7111"/>
              </a:lnSpc>
              <a:buFont typeface="Arial"/>
              <a:buChar char="•"/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Boundary and initial Conditions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3353" y="923925"/>
            <a:ext cx="2491085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63823" y="1795035"/>
            <a:ext cx="4427906" cy="6245092"/>
            <a:chOff x="0" y="0"/>
            <a:chExt cx="1166198" cy="16447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6198" cy="1644798"/>
            </a:xfrm>
            <a:custGeom>
              <a:avLst/>
              <a:gdLst/>
              <a:ahLst/>
              <a:cxnLst/>
              <a:rect r="r" b="b" t="t" l="l"/>
              <a:pathLst>
                <a:path h="1644798" w="1166198">
                  <a:moveTo>
                    <a:pt x="0" y="0"/>
                  </a:moveTo>
                  <a:lnTo>
                    <a:pt x="1166198" y="0"/>
                  </a:lnTo>
                  <a:lnTo>
                    <a:pt x="1166198" y="1644798"/>
                  </a:lnTo>
                  <a:lnTo>
                    <a:pt x="0" y="1644798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166198" cy="1673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leftWall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fixedFluxPressure - uniform 0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rightWall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fixedFluxPressure - uniform 0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fixedFluxPressure - uniform 0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 The flux is specified at the boundary, and pressure is adjusted to maintain this flux.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totalPressure - uniform 0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defaultFaces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empty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>
                <a:lnSpc>
                  <a:spcPts val="259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883862" y="923925"/>
            <a:ext cx="2606278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Velocity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70417" y="923925"/>
            <a:ext cx="3727609" cy="87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1"/>
              </a:lnSpc>
            </a:pPr>
            <a:r>
              <a:rPr lang="en-US" sz="50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alpha.water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973048" y="1795035"/>
            <a:ext cx="4427906" cy="6568942"/>
            <a:chOff x="0" y="0"/>
            <a:chExt cx="1166198" cy="17300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6198" cy="1730092"/>
            </a:xfrm>
            <a:custGeom>
              <a:avLst/>
              <a:gdLst/>
              <a:ahLst/>
              <a:cxnLst/>
              <a:rect r="r" b="b" t="t" l="l"/>
              <a:pathLst>
                <a:path h="1730092" w="1166198">
                  <a:moveTo>
                    <a:pt x="0" y="0"/>
                  </a:moveTo>
                  <a:lnTo>
                    <a:pt x="1166198" y="0"/>
                  </a:lnTo>
                  <a:lnTo>
                    <a:pt x="1166198" y="1730092"/>
                  </a:lnTo>
                  <a:lnTo>
                    <a:pt x="0" y="1730092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166198" cy="1758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leftWall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noSlip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rightWall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noslip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noSlip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 velocity at wall is 0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pressureInletOutletVelocit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  - uniform (0 0 0)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defaultFaces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empty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>
                <a:lnSpc>
                  <a:spcPts val="259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20268" y="1795035"/>
            <a:ext cx="4427906" cy="6245092"/>
            <a:chOff x="0" y="0"/>
            <a:chExt cx="1166198" cy="16447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66198" cy="1644798"/>
            </a:xfrm>
            <a:custGeom>
              <a:avLst/>
              <a:gdLst/>
              <a:ahLst/>
              <a:cxnLst/>
              <a:rect r="r" b="b" t="t" l="l"/>
              <a:pathLst>
                <a:path h="1644798" w="1166198">
                  <a:moveTo>
                    <a:pt x="0" y="0"/>
                  </a:moveTo>
                  <a:lnTo>
                    <a:pt x="1166198" y="0"/>
                  </a:lnTo>
                  <a:lnTo>
                    <a:pt x="1166198" y="1644798"/>
                  </a:lnTo>
                  <a:lnTo>
                    <a:pt x="0" y="1644798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166198" cy="1673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internal Field uniform 0</a:t>
              </a: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leftWall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zeroGradient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rightWall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zeroGradient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lowerWall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zeroGradient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atmosphere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inletOutlet 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inlet - uniform 0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iNFERENCE-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 marL="399419" indent="-199709" lvl="1">
                <a:lnSpc>
                  <a:spcPts val="2590"/>
                </a:lnSpc>
                <a:buFont typeface="Arial"/>
                <a:buChar char="•"/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defaultFaces</a:t>
              </a:r>
            </a:p>
            <a:p>
              <a:pPr algn="just">
                <a:lnSpc>
                  <a:spcPts val="2590"/>
                </a:lnSpc>
              </a:pP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</a:t>
              </a:r>
              <a:r>
                <a:rPr lang="en-US" sz="1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empty</a:t>
              </a:r>
            </a:p>
            <a:p>
              <a:pPr algn="just">
                <a:lnSpc>
                  <a:spcPts val="2590"/>
                </a:lnSpc>
              </a:pPr>
            </a:p>
            <a:p>
              <a:pPr algn="just">
                <a:lnSpc>
                  <a:spcPts val="2590"/>
                </a:lnSpc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977" y="2797191"/>
            <a:ext cx="5903219" cy="5730958"/>
          </a:xfrm>
          <a:custGeom>
            <a:avLst/>
            <a:gdLst/>
            <a:ahLst/>
            <a:cxnLst/>
            <a:rect r="r" b="b" t="t" l="l"/>
            <a:pathLst>
              <a:path h="5730958" w="5903219">
                <a:moveTo>
                  <a:pt x="0" y="0"/>
                </a:moveTo>
                <a:lnTo>
                  <a:pt x="5903219" y="0"/>
                </a:lnTo>
                <a:lnTo>
                  <a:pt x="5903219" y="5730958"/>
                </a:lnTo>
                <a:lnTo>
                  <a:pt x="0" y="5730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1" t="-2356" r="0" b="-23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3718" y="361558"/>
            <a:ext cx="17920564" cy="152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2282" indent="-311141" lvl="1">
              <a:lnSpc>
                <a:spcPts val="4035"/>
              </a:lnSpc>
              <a:buFont typeface="Arial"/>
              <a:buChar char="•"/>
            </a:pPr>
            <a:r>
              <a:rPr lang="en-US" sz="28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 Set Fields :                                                                                                                                                              </a:t>
            </a:r>
          </a:p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value of volume fraction(f) or alpha, is set by taking primary fluid as water and secondary fluid as air. </a:t>
            </a:r>
          </a:p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 = 1 (water)                f = 0 (air)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90446" y="2223873"/>
            <a:ext cx="9868854" cy="6190494"/>
            <a:chOff x="0" y="0"/>
            <a:chExt cx="2599204" cy="16304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99204" cy="1630418"/>
            </a:xfrm>
            <a:custGeom>
              <a:avLst/>
              <a:gdLst/>
              <a:ahLst/>
              <a:cxnLst/>
              <a:rect r="r" b="b" t="t" l="l"/>
              <a:pathLst>
                <a:path h="1630418" w="2599204">
                  <a:moveTo>
                    <a:pt x="0" y="0"/>
                  </a:moveTo>
                  <a:lnTo>
                    <a:pt x="2599204" y="0"/>
                  </a:lnTo>
                  <a:lnTo>
                    <a:pt x="2599204" y="1630418"/>
                  </a:lnTo>
                  <a:lnTo>
                    <a:pt x="0" y="1630418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99204" cy="1668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defaultFieldValues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volScalarFieldValue alpha.water 0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);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// domain is field with air as f = 0, region is shown by blue.</a:t>
              </a:r>
            </a:p>
            <a:p>
              <a:pPr algn="l">
                <a:lnSpc>
                  <a:spcPts val="3010"/>
                </a:lnSpc>
              </a:pPr>
            </a:p>
            <a:p>
              <a:pPr algn="l">
                <a:lnSpc>
                  <a:spcPts val="3010"/>
                </a:lnSpc>
              </a:pP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regions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(   boxToCell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{   box (0 0 -1) (0.1461 0.292 1);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fieldValues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(  volScalarFieldValue alpha.water 1</a:t>
              </a: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);  }  );</a:t>
              </a:r>
            </a:p>
            <a:p>
              <a:pPr algn="l">
                <a:lnSpc>
                  <a:spcPts val="3010"/>
                </a:lnSpc>
              </a:pPr>
            </a:p>
            <a:p>
              <a:pPr algn="l">
                <a:lnSpc>
                  <a:spcPts val="3010"/>
                </a:lnSpc>
              </a:pPr>
              <a:r>
                <a:rPr lang="en-US" sz="21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// columne of water is at initial condition is set in region having f =1, region shown by red color.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4152" y="435963"/>
            <a:ext cx="4207375" cy="107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56657" indent="-678328" lvl="1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4152" y="1631703"/>
            <a:ext cx="15074385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1.Early Collapse Phase:                                                                                             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Water spreads out, forming a complex interface.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High-velocity jet forms, leading to horizontal spread.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Impact on Walls:                                                                                                    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Jet impacts the opposite wall, causing splashes and secondary flows.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Air pockets and mixing regions form near the impact site.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16415" y="1679988"/>
            <a:ext cx="12738281" cy="82296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329657"/>
            <a:ext cx="16230600" cy="76276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4152" y="435963"/>
            <a:ext cx="4207375" cy="107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56657" indent="-678328" lvl="1">
              <a:lnSpc>
                <a:spcPts val="8797"/>
              </a:lnSpc>
              <a:buFont typeface="Arial"/>
              <a:buChar char="•"/>
            </a:pPr>
            <a:r>
              <a:rPr lang="en-US" sz="62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6988" y="775763"/>
            <a:ext cx="10846079" cy="8935870"/>
          </a:xfrm>
          <a:custGeom>
            <a:avLst/>
            <a:gdLst/>
            <a:ahLst/>
            <a:cxnLst/>
            <a:rect r="r" b="b" t="t" l="l"/>
            <a:pathLst>
              <a:path h="8935870" w="10846079">
                <a:moveTo>
                  <a:pt x="0" y="0"/>
                </a:moveTo>
                <a:lnTo>
                  <a:pt x="10846079" y="0"/>
                </a:lnTo>
                <a:lnTo>
                  <a:pt x="10846079" y="8935870"/>
                </a:lnTo>
                <a:lnTo>
                  <a:pt x="0" y="893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128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38437" y="3980959"/>
            <a:ext cx="598402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Pressure inside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 drop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=0.5445 N/m^2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641" y="269083"/>
            <a:ext cx="11195097" cy="9748834"/>
          </a:xfrm>
          <a:custGeom>
            <a:avLst/>
            <a:gdLst/>
            <a:ahLst/>
            <a:cxnLst/>
            <a:rect r="r" b="b" t="t" l="l"/>
            <a:pathLst>
              <a:path h="9748834" w="11195097">
                <a:moveTo>
                  <a:pt x="0" y="0"/>
                </a:moveTo>
                <a:lnTo>
                  <a:pt x="11195097" y="0"/>
                </a:lnTo>
                <a:lnTo>
                  <a:pt x="11195097" y="9748834"/>
                </a:lnTo>
                <a:lnTo>
                  <a:pt x="0" y="974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46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86950" y="3980959"/>
            <a:ext cx="6735506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Pressure outside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water drop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 0(approx)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2853" y="2314573"/>
            <a:ext cx="6609737" cy="6542938"/>
            <a:chOff x="0" y="0"/>
            <a:chExt cx="1740836" cy="17232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0836" cy="1723243"/>
            </a:xfrm>
            <a:custGeom>
              <a:avLst/>
              <a:gdLst/>
              <a:ahLst/>
              <a:cxnLst/>
              <a:rect r="r" b="b" t="t" l="l"/>
              <a:pathLst>
                <a:path h="1723243" w="1740836">
                  <a:moveTo>
                    <a:pt x="0" y="0"/>
                  </a:moveTo>
                  <a:lnTo>
                    <a:pt x="1740836" y="0"/>
                  </a:lnTo>
                  <a:lnTo>
                    <a:pt x="1740836" y="1723243"/>
                  </a:lnTo>
                  <a:lnTo>
                    <a:pt x="0" y="1723243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40836" cy="1751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84672" y="3867645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282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683977" y="422259"/>
            <a:ext cx="6735506" cy="1668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74" indent="-367037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theoretically pressure difference =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2*Sigma/r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=2*(0.072)*(0.25)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=0.576 N/m^2</a:t>
            </a:r>
          </a:p>
          <a:p>
            <a:pPr algn="l">
              <a:lnSpc>
                <a:spcPts val="4760"/>
              </a:lnSpc>
            </a:pPr>
          </a:p>
          <a:p>
            <a:pPr algn="l" marL="734074" indent="-367037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Computational result pressure difference =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=0.5445 N/m^2</a:t>
            </a:r>
          </a:p>
          <a:p>
            <a:pPr algn="l">
              <a:lnSpc>
                <a:spcPts val="4760"/>
              </a:lnSpc>
            </a:pPr>
          </a:p>
          <a:p>
            <a:pPr algn="l" marL="734074" indent="-367037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Error = 0.0315</a:t>
            </a:r>
          </a:p>
          <a:p>
            <a:pPr algn="l" marL="734074" indent="-367037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Error % = 3.15%</a:t>
            </a:r>
          </a:p>
          <a:p>
            <a:pPr algn="l">
              <a:lnSpc>
                <a:spcPts val="4760"/>
              </a:lnSpc>
            </a:pPr>
          </a:p>
          <a:p>
            <a:pPr algn="l">
              <a:lnSpc>
                <a:spcPts val="4760"/>
              </a:lnSpc>
            </a:pPr>
          </a:p>
          <a:p>
            <a:pPr algn="l">
              <a:lnSpc>
                <a:spcPts val="4760"/>
              </a:lnSpc>
            </a:pPr>
          </a:p>
          <a:p>
            <a:pPr algn="l">
              <a:lnSpc>
                <a:spcPts val="4760"/>
              </a:lnSpc>
            </a:pPr>
          </a:p>
          <a:p>
            <a:pPr algn="l">
              <a:lnSpc>
                <a:spcPts val="4760"/>
              </a:lnSpc>
            </a:pPr>
          </a:p>
          <a:p>
            <a:pPr algn="ctr">
              <a:lnSpc>
                <a:spcPts val="8400"/>
              </a:lnSpc>
            </a:pPr>
          </a:p>
          <a:p>
            <a:pPr algn="ctr">
              <a:lnSpc>
                <a:spcPts val="8400"/>
              </a:lnSpc>
            </a:pPr>
          </a:p>
          <a:p>
            <a:pPr algn="ctr">
              <a:lnSpc>
                <a:spcPts val="8400"/>
              </a:lnSpc>
            </a:pPr>
          </a:p>
          <a:p>
            <a:pPr algn="ctr">
              <a:lnSpc>
                <a:spcPts val="8400"/>
              </a:lnSpc>
            </a:pP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AutoShape 9" id="9"/>
          <p:cNvSpPr/>
          <p:nvPr/>
        </p:nvSpPr>
        <p:spPr>
          <a:xfrm>
            <a:off x="5127722" y="5429745"/>
            <a:ext cx="1543050" cy="15629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5040576" y="4923340"/>
            <a:ext cx="1173211" cy="39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</a:pPr>
            <a:r>
              <a:rPr lang="en-US" sz="228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r=0.25m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8824" y="1339232"/>
            <a:ext cx="15330351" cy="7608536"/>
          </a:xfrm>
          <a:custGeom>
            <a:avLst/>
            <a:gdLst/>
            <a:ahLst/>
            <a:cxnLst/>
            <a:rect r="r" b="b" t="t" l="l"/>
            <a:pathLst>
              <a:path h="7608536" w="15330351">
                <a:moveTo>
                  <a:pt x="0" y="0"/>
                </a:moveTo>
                <a:lnTo>
                  <a:pt x="15330352" y="0"/>
                </a:lnTo>
                <a:lnTo>
                  <a:pt x="15330352" y="7608536"/>
                </a:lnTo>
                <a:lnTo>
                  <a:pt x="0" y="7608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5148" y="1028700"/>
            <a:ext cx="8689942" cy="2377845"/>
          </a:xfrm>
          <a:custGeom>
            <a:avLst/>
            <a:gdLst/>
            <a:ahLst/>
            <a:cxnLst/>
            <a:rect r="r" b="b" t="t" l="l"/>
            <a:pathLst>
              <a:path h="2377845" w="8689942">
                <a:moveTo>
                  <a:pt x="0" y="0"/>
                </a:moveTo>
                <a:lnTo>
                  <a:pt x="8689942" y="0"/>
                </a:lnTo>
                <a:lnTo>
                  <a:pt x="8689942" y="2377845"/>
                </a:lnTo>
                <a:lnTo>
                  <a:pt x="0" y="2377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94163" y="111941"/>
            <a:ext cx="481191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Transport Equation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819967"/>
            <a:ext cx="1828800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Convective term gives us idea that  how the  scalar is changing by the flow  of the fluid.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Diffusion term tell us ,how the scalar diffuses in the fluid.                                                        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source term, represents the amount of the scalar quantity created or destroyed     inside the control volume.     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Unsteady term represents the change of scalar w.r.t time.     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80564" y="-24345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8256" y="7150316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92500" y="1028700"/>
            <a:ext cx="12692814" cy="6425848"/>
          </a:xfrm>
          <a:custGeom>
            <a:avLst/>
            <a:gdLst/>
            <a:ahLst/>
            <a:cxnLst/>
            <a:rect r="r" b="b" t="t" l="l"/>
            <a:pathLst>
              <a:path h="6425848" w="12692814">
                <a:moveTo>
                  <a:pt x="0" y="0"/>
                </a:moveTo>
                <a:lnTo>
                  <a:pt x="12692814" y="0"/>
                </a:lnTo>
                <a:lnTo>
                  <a:pt x="12692814" y="6425848"/>
                </a:lnTo>
                <a:lnTo>
                  <a:pt x="0" y="6425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44312" y="195425"/>
            <a:ext cx="7969746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Transport Equation in VOF Method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80564" y="-24345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8256" y="7150316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86325" y="1970389"/>
            <a:ext cx="10477667" cy="4978750"/>
          </a:xfrm>
          <a:custGeom>
            <a:avLst/>
            <a:gdLst/>
            <a:ahLst/>
            <a:cxnLst/>
            <a:rect r="r" b="b" t="t" l="l"/>
            <a:pathLst>
              <a:path h="4978750" w="10477667">
                <a:moveTo>
                  <a:pt x="0" y="0"/>
                </a:moveTo>
                <a:lnTo>
                  <a:pt x="10477668" y="0"/>
                </a:lnTo>
                <a:lnTo>
                  <a:pt x="10477668" y="4978750"/>
                </a:lnTo>
                <a:lnTo>
                  <a:pt x="0" y="497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1578" y="496097"/>
            <a:ext cx="1368832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physical properties (e.g., density ρ and viscosity μ) of the fluid mixture are computed as weighted averages based on the volume fraction </a:t>
            </a:r>
            <a:r>
              <a:rPr lang="en-US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9744" y="-2651631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8256" y="7150316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2" y="0"/>
                </a:lnTo>
                <a:lnTo>
                  <a:pt x="5956512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39757" y="4916697"/>
            <a:ext cx="8939815" cy="5211876"/>
          </a:xfrm>
          <a:custGeom>
            <a:avLst/>
            <a:gdLst/>
            <a:ahLst/>
            <a:cxnLst/>
            <a:rect r="r" b="b" t="t" l="l"/>
            <a:pathLst>
              <a:path h="5211876" w="8939815">
                <a:moveTo>
                  <a:pt x="0" y="0"/>
                </a:moveTo>
                <a:lnTo>
                  <a:pt x="8939815" y="0"/>
                </a:lnTo>
                <a:lnTo>
                  <a:pt x="8939815" y="5211876"/>
                </a:lnTo>
                <a:lnTo>
                  <a:pt x="0" y="5211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48592" y="159703"/>
            <a:ext cx="762342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Laminar 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2586" y="2090323"/>
            <a:ext cx="7866459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-1 (Lid-Driven Cavity)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1966" y="2893446"/>
            <a:ext cx="13923668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flow will be assumed laminar and will be solved on a uniform mesh using the icoFoam solver for laminar, isothermal, incompressible flow.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DAGGnNRfg5Q</dc:identifier>
  <dcterms:modified xsi:type="dcterms:W3CDTF">2011-08-01T06:04:30Z</dcterms:modified>
  <cp:revision>1</cp:revision>
  <dc:title>Business</dc:title>
</cp:coreProperties>
</file>